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14"/>
  </p:notesMasterIdLst>
  <p:handoutMasterIdLst>
    <p:handoutMasterId r:id="rId15"/>
  </p:handoutMasterIdLst>
  <p:sldIdLst>
    <p:sldId id="264" r:id="rId2"/>
    <p:sldId id="265" r:id="rId3"/>
    <p:sldId id="270" r:id="rId4"/>
    <p:sldId id="266" r:id="rId5"/>
    <p:sldId id="257" r:id="rId6"/>
    <p:sldId id="272" r:id="rId7"/>
    <p:sldId id="273" r:id="rId8"/>
    <p:sldId id="274" r:id="rId9"/>
    <p:sldId id="258" r:id="rId10"/>
    <p:sldId id="259" r:id="rId11"/>
    <p:sldId id="269" r:id="rId12"/>
    <p:sldId id="271" r:id="rId13"/>
  </p:sldIdLst>
  <p:sldSz cx="9144000" cy="6858000" type="screen4x3"/>
  <p:notesSz cx="6934200" cy="9220200"/>
  <p:custDataLst>
    <p:tags r:id="rId1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9999"/>
    <a:srgbClr val="FF3300"/>
    <a:srgbClr val="FF6633"/>
    <a:srgbClr val="F8F8F8"/>
    <a:srgbClr val="FFFF99"/>
    <a:srgbClr val="B1A9CF"/>
    <a:srgbClr val="988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>
        <p:scale>
          <a:sx n="95" d="100"/>
          <a:sy n="95" d="100"/>
        </p:scale>
        <p:origin x="1075" y="-1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1950" y="-90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E83E132-B3F2-4F65-AE76-4FFF0F5675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kumimoji="1" sz="1200"/>
            </a:lvl1pPr>
          </a:lstStyle>
          <a:p>
            <a:endParaRPr lang="en-US" alt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1AA65E5-EF93-465E-9E3C-67396C2AF30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kumimoji="1" sz="1200"/>
            </a:lvl1pPr>
          </a:lstStyle>
          <a:p>
            <a:endParaRPr lang="en-US" altLang="en-US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F26E0196-C736-4582-8306-709EE16CEFA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kumimoji="1" sz="1200"/>
            </a:lvl1pPr>
          </a:lstStyle>
          <a:p>
            <a:endParaRPr lang="en-US" altLang="en-US"/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D568E4C5-327F-47A3-9126-1B89E7A650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kumimoji="1" sz="1200">
                <a:latin typeface="Arial Black" panose="020B0A04020102020204" pitchFamily="34" charset="0"/>
              </a:defRPr>
            </a:lvl1pPr>
          </a:lstStyle>
          <a:p>
            <a:fld id="{D9BEC05E-BFAF-4310-AC41-ADBFA8DC75B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8F50D6-C327-4347-8681-2173E16A21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ctr" anchorCtr="0" compatLnSpc="1">
            <a:prstTxWarp prst="textNoShape">
              <a:avLst/>
            </a:prstTxWarp>
          </a:bodyPr>
          <a:lstStyle>
            <a:lvl1pPr defTabSz="922338">
              <a:defRPr sz="1200"/>
            </a:lvl1pPr>
          </a:lstStyle>
          <a:p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88B230D-23F2-4C0E-90ED-43216439216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309" tIns="46154" rIns="92309" bIns="46154" numCol="1" anchor="ctr" anchorCtr="0" compatLnSpc="1">
            <a:prstTxWarp prst="textNoShape">
              <a:avLst/>
            </a:prstTxWarp>
          </a:bodyPr>
          <a:lstStyle>
            <a:lvl1pPr algn="r" defTabSz="922338">
              <a:defRPr sz="1200"/>
            </a:lvl1pPr>
          </a:lstStyle>
          <a:p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AADF973-B4B0-4FB7-A886-0312AAF6A17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1B228DE-6798-42DD-9EDB-0642D33849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79913"/>
            <a:ext cx="5086350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6A8154D-1589-4335-9FF4-AE1BF06B972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>
              <a:defRPr sz="1200"/>
            </a:lvl1pPr>
          </a:lstStyle>
          <a:p>
            <a:endParaRPr lang="en-US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E8C972D-7FD8-41FE-9EF7-028C277C5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9825"/>
            <a:ext cx="30051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Arial Black" panose="020B0A04020102020204" pitchFamily="34" charset="0"/>
              </a:defRPr>
            </a:lvl1pPr>
          </a:lstStyle>
          <a:p>
            <a:fld id="{32D83F28-F387-4D2E-B1FE-6B124E40833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1B09875-0503-4415-A536-15B8DC27AE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2EB1C4-FCAF-4F8E-A66A-81F1702FD6C2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9270ED48-B7FA-4095-AEF2-04DF8082E5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2447C0EA-8B98-4D6B-A825-6CCB4C11CC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83F28-F387-4D2E-B1FE-6B124E408331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232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28" name="Rectangle 16">
            <a:extLst>
              <a:ext uri="{FF2B5EF4-FFF2-40B4-BE49-F238E27FC236}">
                <a16:creationId xmlns:a16="http://schemas.microsoft.com/office/drawing/2014/main" id="{459BA9EC-3FF7-44EC-9EA0-C147CACE550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0129" name="Rectangle 17">
            <a:extLst>
              <a:ext uri="{FF2B5EF4-FFF2-40B4-BE49-F238E27FC236}">
                <a16:creationId xmlns:a16="http://schemas.microsoft.com/office/drawing/2014/main" id="{7E2D33F3-893B-49A4-B076-69695C78363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0130" name="Rectangle 18">
            <a:extLst>
              <a:ext uri="{FF2B5EF4-FFF2-40B4-BE49-F238E27FC236}">
                <a16:creationId xmlns:a16="http://schemas.microsoft.com/office/drawing/2014/main" id="{022D4BDE-31EB-4B1F-8D30-024678CD036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757A297-25DA-4E2C-BAB7-44199D986FB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90131" name="Rectangle 19">
            <a:extLst>
              <a:ext uri="{FF2B5EF4-FFF2-40B4-BE49-F238E27FC236}">
                <a16:creationId xmlns:a16="http://schemas.microsoft.com/office/drawing/2014/main" id="{6F5157CF-E0F7-4CB3-AE59-EE4C24318F4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" y="1828800"/>
            <a:ext cx="6019800" cy="22098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90132" name="Rectangle 20">
            <a:extLst>
              <a:ext uri="{FF2B5EF4-FFF2-40B4-BE49-F238E27FC236}">
                <a16:creationId xmlns:a16="http://schemas.microsoft.com/office/drawing/2014/main" id="{B7D7F944-7CBF-4764-A0A3-FF71EB19D13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7200" y="4267200"/>
            <a:ext cx="6019800" cy="1752600"/>
          </a:xfrm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C586-A1D5-4C3B-BE26-20761FDC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B53CA-F53C-40EA-BC17-266A30AEFB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7551E-511C-407A-A2F6-B1AE6FDB7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3225F-0677-4CF0-A32F-39D0634D40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37EF7-3E8A-412A-8BC1-452D31373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F5CDA0-80DA-48D8-B4CB-109B8CD7869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43ECD-AC47-4E45-A11D-38DE5D1ACCB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0598467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DE33-B6DE-4BE3-B28B-95A922CE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2395D-B9E7-4237-85C2-701B611A6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7D1A6-BAEA-4403-A272-792C6740E9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0ECCB-4264-478A-AF38-F0A46F6E2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245EC0-5CDC-4F83-ABFB-A17F42046F0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C1C62D-4E58-4618-9563-C4438A59013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86356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58753B-99DA-436C-AB96-DD1961E1A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7D15C-3743-45AE-B863-C9E7FBADA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8A774-C331-4742-8FB2-F66D4B2850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EF4D4-A463-46E2-AF2E-EF1E07D479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F1A974-5EB8-46E3-AD55-FFDCE36963E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D27681-BAF2-4B60-9F0F-72D33278FF5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045325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1E96C-F6DF-4731-88DC-6E6C4E58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FAEA6-2592-4044-A21C-EE5B246ACE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49969040-9B7C-4B71-A5BF-18124F9308F0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r>
              <a:rPr lang="en-US"/>
              <a:t>Click icon to add online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2A335-7058-4941-8FB9-28C6321934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FFA89-884B-44D0-B1BC-036AB698C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D1FA0DF1-69A4-49BC-8004-2A306D22542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605A53-3FE8-4110-9E5C-611387E1C9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663307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CDA6-23F8-42FE-B4F6-FB24C983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F53EB612-0C5F-48CD-8BC9-5F4539A5EB53}"/>
              </a:ext>
            </a:extLst>
          </p:cNvPr>
          <p:cNvSpPr>
            <a:spLocks noGrp="1"/>
          </p:cNvSpPr>
          <p:nvPr>
            <p:ph type="clipArt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r>
              <a:rPr lang="en-US"/>
              <a:t>Click icon to add online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F0E4D-E31D-4D62-B25E-C460B239F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0BDE4-4831-4AFD-8D57-E83EF055AE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F4072-9C78-4530-9205-4BA8B3FDD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7E8BFF1-E06B-44F8-B74E-0941AEA927A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FF144-7403-436C-82A1-4CB946997DD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308404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AB14-A4E4-4290-9684-FED1A4A4A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094F-43E4-4630-9477-B970A23BE44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82296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F5E28-B3D9-4A44-A4EB-D811DCAFF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4000500"/>
            <a:ext cx="8229600" cy="1866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A427F-8CCD-47E5-8EF6-52D4511923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DD0C6-B2C8-446A-9A34-4B31E2497D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0A26CE2-9548-48BB-BFD6-B9FA4A2E65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9D0981-1A60-4AA3-A5EC-C875F6FBF16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767415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7EF5E23-6BB6-4BBF-8E18-E47082EE41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235" y="280386"/>
            <a:ext cx="2457450" cy="4914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B2CF3-F264-4A89-9875-703A9CEC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5DC83-8417-4BE3-89D5-729D281B5AF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1DCCB-D9A0-4721-831F-292A4BBCD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3563-C664-4027-AE9A-3959C4F07E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A71D2-38A3-4DA6-A99D-CB5C480CCF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6577E7E-26B3-4112-A923-A16012F7B17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DAB1E9-425F-471E-94ED-C8D8470AC34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3026113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621B012-E485-4432-8E92-06B6CD129C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235" y="280386"/>
            <a:ext cx="2457450" cy="4914900"/>
          </a:xfrm>
          <a:prstGeom prst="rect">
            <a:avLst/>
          </a:prstGeom>
        </p:spPr>
      </p:pic>
      <p:sp>
        <p:nvSpPr>
          <p:cNvPr id="8" name="Teardrop 7">
            <a:extLst>
              <a:ext uri="{FF2B5EF4-FFF2-40B4-BE49-F238E27FC236}">
                <a16:creationId xmlns:a16="http://schemas.microsoft.com/office/drawing/2014/main" id="{19924C14-3A19-42CC-8D8F-E22AE16D2054}"/>
              </a:ext>
            </a:extLst>
          </p:cNvPr>
          <p:cNvSpPr/>
          <p:nvPr userDrawn="1"/>
        </p:nvSpPr>
        <p:spPr bwMode="auto">
          <a:xfrm>
            <a:off x="7620000" y="304800"/>
            <a:ext cx="1295400" cy="1295400"/>
          </a:xfrm>
          <a:prstGeom prst="teardrop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Your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Logo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Here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5B098-0BE0-4768-B80D-04A94ADA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1371600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347F-5AE7-459C-804A-A76B4252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286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F76818-4AA3-44E9-9AAD-3077275B33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4813699"/>
            <a:ext cx="3943165" cy="176391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600" b="0" i="0" smtClean="0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B0DB3A8-1CB9-4CE2-808B-6818C788C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3634" y="4819356"/>
            <a:ext cx="3943165" cy="175260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pariatur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culpa qui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F6C714-A295-4B23-B6EB-44DBA647EA79}"/>
              </a:ext>
            </a:extLst>
          </p:cNvPr>
          <p:cNvSpPr/>
          <p:nvPr userDrawn="1"/>
        </p:nvSpPr>
        <p:spPr bwMode="auto">
          <a:xfrm>
            <a:off x="-19235" y="6653815"/>
            <a:ext cx="1162235" cy="20418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48055A-F52F-4DF7-8485-ADA40EC93657}"/>
              </a:ext>
            </a:extLst>
          </p:cNvPr>
          <p:cNvSpPr/>
          <p:nvPr userDrawn="1"/>
        </p:nvSpPr>
        <p:spPr bwMode="auto">
          <a:xfrm>
            <a:off x="1143000" y="6653814"/>
            <a:ext cx="1162235" cy="204186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68D3C-504C-4110-BC13-B5E8D9E94CE9}"/>
              </a:ext>
            </a:extLst>
          </p:cNvPr>
          <p:cNvSpPr/>
          <p:nvPr userDrawn="1"/>
        </p:nvSpPr>
        <p:spPr bwMode="auto">
          <a:xfrm>
            <a:off x="2305235" y="6655200"/>
            <a:ext cx="1162235" cy="20418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75407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46826C-ABAD-429F-A9E4-43394DFC67BF}"/>
              </a:ext>
            </a:extLst>
          </p:cNvPr>
          <p:cNvSpPr/>
          <p:nvPr userDrawn="1"/>
        </p:nvSpPr>
        <p:spPr bwMode="auto">
          <a:xfrm>
            <a:off x="-19235" y="6653815"/>
            <a:ext cx="1162235" cy="204186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8D4AEC-4B43-46E5-8AE8-C3C62F20AE55}"/>
              </a:ext>
            </a:extLst>
          </p:cNvPr>
          <p:cNvSpPr/>
          <p:nvPr userDrawn="1"/>
        </p:nvSpPr>
        <p:spPr bwMode="auto">
          <a:xfrm>
            <a:off x="1143000" y="6653814"/>
            <a:ext cx="1162235" cy="204186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621B012-E485-4432-8E92-06B6CD129C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235" y="280386"/>
            <a:ext cx="2457450" cy="4914900"/>
          </a:xfrm>
          <a:prstGeom prst="rect">
            <a:avLst/>
          </a:prstGeom>
        </p:spPr>
      </p:pic>
      <p:sp>
        <p:nvSpPr>
          <p:cNvPr id="8" name="Teardrop 7">
            <a:extLst>
              <a:ext uri="{FF2B5EF4-FFF2-40B4-BE49-F238E27FC236}">
                <a16:creationId xmlns:a16="http://schemas.microsoft.com/office/drawing/2014/main" id="{19924C14-3A19-42CC-8D8F-E22AE16D2054}"/>
              </a:ext>
            </a:extLst>
          </p:cNvPr>
          <p:cNvSpPr/>
          <p:nvPr userDrawn="1"/>
        </p:nvSpPr>
        <p:spPr bwMode="auto">
          <a:xfrm>
            <a:off x="7620000" y="304800"/>
            <a:ext cx="1295400" cy="1295400"/>
          </a:xfrm>
          <a:prstGeom prst="teardrop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Your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Logo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Here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5B098-0BE0-4768-B80D-04A94ADA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13716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E347F-5AE7-459C-804A-A76B4252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28600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742950" indent="-28575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accent3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81BB34-969D-4DC0-B614-111CD0D33B9E}"/>
              </a:ext>
            </a:extLst>
          </p:cNvPr>
          <p:cNvSpPr/>
          <p:nvPr userDrawn="1"/>
        </p:nvSpPr>
        <p:spPr bwMode="auto">
          <a:xfrm>
            <a:off x="2305235" y="6655200"/>
            <a:ext cx="1162235" cy="204186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8240067-A805-4863-8922-F1ECCD7554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4843770"/>
            <a:ext cx="3943165" cy="176391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en-US" sz="1600" b="0" i="0" smtClean="0"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4370B67-26C4-4736-AE21-DAC5BB7846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3634" y="4849427"/>
            <a:ext cx="3943165" cy="175260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Duis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aute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irure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reprehenderit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voluptate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esse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cillum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dolore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eu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fugiat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nulla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pariatur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Excepteur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sint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occaecat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cupidatat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proident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in culpa qui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officia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deserunt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mollit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id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laborum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26121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2419-55CF-4F65-871F-4636BC6E6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A3A8E-0C10-47D9-A259-FEB1BC54B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5B3ED-AA7B-43FD-918F-88BC8846D4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508FF-CE70-41B5-8350-AD21D0D192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B9C6344-3052-44C1-9017-6FC98665925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8996F7-1EF6-4D60-9922-0F5705885D3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764430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4F50-94D9-4770-88FD-290F3206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22503-8C79-4C95-AF4B-5E91AB1FA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ECBD3-B377-444F-8DF4-300CB6A81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43AC2-9AD3-45DC-A27D-E71BFCB72B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61B1C-0D65-4516-A592-7F77EEF15D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78529B3-D109-4045-8674-05A0BCB6F47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D0EDD-0544-4C4B-94A4-3E483E114BD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72371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C591-EA90-4B57-9921-74EF6448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43DB3-6696-4FD4-BAA5-1EFE33E1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CCA28-11D6-44BD-A537-D7499A432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C5B57-6AC6-4CC6-AC87-4E05B6328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D0D7A7-D4C4-4C5F-88FF-E7B998717B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3355ED-EDFE-4CCE-9320-4DE6B9F220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25A962-6AD7-4D90-81A0-D66027D7A8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E7979A-3B8C-4A9C-9E48-FBBF8362662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1A0AE07-717B-48B1-B906-2A8B44531E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1366E5-0251-4915-BA44-7536B376918E}"/>
              </a:ext>
            </a:extLst>
          </p:cNvPr>
          <p:cNvSpPr/>
          <p:nvPr userDrawn="1"/>
        </p:nvSpPr>
        <p:spPr bwMode="auto">
          <a:xfrm>
            <a:off x="-19235" y="6705601"/>
            <a:ext cx="1162235" cy="15239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8A068F-2C0D-4C0E-AB49-924CC7899F58}"/>
              </a:ext>
            </a:extLst>
          </p:cNvPr>
          <p:cNvSpPr/>
          <p:nvPr userDrawn="1"/>
        </p:nvSpPr>
        <p:spPr bwMode="auto">
          <a:xfrm>
            <a:off x="1143000" y="6705600"/>
            <a:ext cx="1162235" cy="152399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F759BD81-AEBA-44D0-9D9F-36C2611884C1}"/>
              </a:ext>
            </a:extLst>
          </p:cNvPr>
          <p:cNvSpPr/>
          <p:nvPr userDrawn="1"/>
        </p:nvSpPr>
        <p:spPr bwMode="auto">
          <a:xfrm>
            <a:off x="7620000" y="304800"/>
            <a:ext cx="1295400" cy="1295400"/>
          </a:xfrm>
          <a:prstGeom prst="teardrop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Your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Logo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Here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82049-6938-432B-9810-A161723A712B}"/>
              </a:ext>
            </a:extLst>
          </p:cNvPr>
          <p:cNvSpPr/>
          <p:nvPr userDrawn="1"/>
        </p:nvSpPr>
        <p:spPr bwMode="auto">
          <a:xfrm>
            <a:off x="2305235" y="6706986"/>
            <a:ext cx="1162235" cy="152399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239962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90C49-125F-42A5-AE43-6D9FD74E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C073F6-DCFF-448F-B0EF-F92E8FAB19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E47F1-7E15-4CC6-B707-DE6E53CE5C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8761A08-01FA-414B-AF34-7CBBE177D9A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B42D0-67DF-492A-AA4F-8C7BF4FFC17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2176156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ACD0EE-DDB9-4CC4-86C3-26B77087A8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CF8D65-5DE3-41F0-8EB5-0FBAE7F709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54509E2-2EA7-4CCF-BFE3-9B166712C5C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A8FA-1F9D-4D5D-B546-0624AFD9AF2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1074073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23F5-3B59-493C-B25F-2A1DE8BD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6672A-7F8A-4C88-AF06-4AED42E43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C8A1D-18C5-49D9-9BAB-695EE51FC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DCEA0-F33E-4A89-B1D8-7E6A90D302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20F60-2013-477D-AF97-BEADC5E11C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59A777-624F-47A9-880B-D8E9EAD0858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FDA6F6-2B1F-4307-B595-082A72A73F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037354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EC692341-3FBB-4D72-8D7A-99C53C0CC8E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EA30F629-9CEF-4795-A3C2-A5CAA3DCFCB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fld id="{6215D999-F182-4F4F-ABA0-94A96553E2C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89102" name="Rectangle 14">
            <a:extLst>
              <a:ext uri="{FF2B5EF4-FFF2-40B4-BE49-F238E27FC236}">
                <a16:creationId xmlns:a16="http://schemas.microsoft.com/office/drawing/2014/main" id="{4B7B9951-3701-4354-B91C-253E5761B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89103" name="Rectangle 15">
            <a:extLst>
              <a:ext uri="{FF2B5EF4-FFF2-40B4-BE49-F238E27FC236}">
                <a16:creationId xmlns:a16="http://schemas.microsoft.com/office/drawing/2014/main" id="{B9BE8716-491D-419F-AF72-149E614B3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89104" name="Rectangle 16">
            <a:extLst>
              <a:ext uri="{FF2B5EF4-FFF2-40B4-BE49-F238E27FC236}">
                <a16:creationId xmlns:a16="http://schemas.microsoft.com/office/drawing/2014/main" id="{79BE2190-CBBA-4903-A1E0-C6985C4AB8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84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transition spd="slow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SzPct val="75000"/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SzPct val="8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SzPct val="6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SzPct val="7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0F21A-617B-4338-9E32-03152C560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512" y="165030"/>
            <a:ext cx="6480720" cy="2175980"/>
          </a:xfrm>
        </p:spPr>
        <p:txBody>
          <a:bodyPr/>
          <a:lstStyle/>
          <a:p>
            <a:r>
              <a:rPr lang="en-US" dirty="0"/>
              <a:t>DSI – Capstone Project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Quora Insincere Questions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14FB19BC-E441-4CFF-B4B6-384FE0D39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12" y="2606838"/>
            <a:ext cx="3869124" cy="972978"/>
          </a:xfrm>
        </p:spPr>
        <p:txBody>
          <a:bodyPr/>
          <a:lstStyle/>
          <a:p>
            <a:r>
              <a:rPr lang="en-US" altLang="en-US" sz="2800" b="1" dirty="0"/>
              <a:t>Technical </a:t>
            </a:r>
          </a:p>
          <a:p>
            <a:r>
              <a:rPr lang="en-US" altLang="en-US" sz="2800" b="1" dirty="0"/>
              <a:t>Presentation</a:t>
            </a:r>
          </a:p>
          <a:p>
            <a:endParaRPr lang="en-US" dirty="0"/>
          </a:p>
        </p:txBody>
      </p:sp>
      <p:sp>
        <p:nvSpPr>
          <p:cNvPr id="13" name="Rectangle 12" descr="rectangle">
            <a:extLst>
              <a:ext uri="{FF2B5EF4-FFF2-40B4-BE49-F238E27FC236}">
                <a16:creationId xmlns:a16="http://schemas.microsoft.com/office/drawing/2014/main" id="{24BDEF4F-F9BF-45A0-ACB4-FF1377AE97FD}"/>
              </a:ext>
            </a:extLst>
          </p:cNvPr>
          <p:cNvSpPr/>
          <p:nvPr/>
        </p:nvSpPr>
        <p:spPr bwMode="auto">
          <a:xfrm>
            <a:off x="6444208" y="2208632"/>
            <a:ext cx="2708212" cy="1919552"/>
          </a:xfrm>
          <a:prstGeom prst="rect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 descr="rectangle">
            <a:extLst>
              <a:ext uri="{FF2B5EF4-FFF2-40B4-BE49-F238E27FC236}">
                <a16:creationId xmlns:a16="http://schemas.microsoft.com/office/drawing/2014/main" id="{6B5E4070-F0F3-42F5-8092-218B442B26CA}"/>
              </a:ext>
            </a:extLst>
          </p:cNvPr>
          <p:cNvSpPr/>
          <p:nvPr/>
        </p:nvSpPr>
        <p:spPr bwMode="auto">
          <a:xfrm>
            <a:off x="3270208" y="4556903"/>
            <a:ext cx="2736304" cy="2210057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Subtitle 11">
            <a:extLst>
              <a:ext uri="{FF2B5EF4-FFF2-40B4-BE49-F238E27FC236}">
                <a16:creationId xmlns:a16="http://schemas.microsoft.com/office/drawing/2014/main" id="{562AC8D5-6248-47C9-9CE7-69651C358ABC}"/>
              </a:ext>
            </a:extLst>
          </p:cNvPr>
          <p:cNvSpPr txBox="1">
            <a:spLocks/>
          </p:cNvSpPr>
          <p:nvPr/>
        </p:nvSpPr>
        <p:spPr bwMode="auto">
          <a:xfrm>
            <a:off x="251520" y="4077072"/>
            <a:ext cx="289560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" panose="05000000000000000000" pitchFamily="2" charset="2"/>
              <a:buNone/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6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b="1" dirty="0"/>
              <a:t>Ruoran Huang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139047F-8046-4A19-808C-F63F75E522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8"/>
          <a:stretch/>
        </p:blipFill>
        <p:spPr>
          <a:xfrm>
            <a:off x="3450323" y="2298972"/>
            <a:ext cx="2530648" cy="1769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74A81F-9B34-4145-BD2C-F516DB4376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5"/>
          <a:stretch/>
        </p:blipFill>
        <p:spPr>
          <a:xfrm>
            <a:off x="83227" y="4546882"/>
            <a:ext cx="3063893" cy="22100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3320FB-95A5-4C96-B1C7-404D5BFEFB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2"/>
          <a:stretch/>
        </p:blipFill>
        <p:spPr>
          <a:xfrm>
            <a:off x="6110679" y="4556903"/>
            <a:ext cx="3033321" cy="22000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4B7C6F-9584-43A4-8BE2-AEA684D2F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24"/>
          <a:stretch/>
        </p:blipFill>
        <p:spPr>
          <a:xfrm>
            <a:off x="6444208" y="-11759"/>
            <a:ext cx="2708212" cy="19240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Rectangle 24">
            <a:extLst>
              <a:ext uri="{FF2B5EF4-FFF2-40B4-BE49-F238E27FC236}">
                <a16:creationId xmlns:a16="http://schemas.microsoft.com/office/drawing/2014/main" id="{7EF8ED49-EA83-4C51-9E1D-C4CB46D6D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Conclusion</a:t>
            </a:r>
          </a:p>
        </p:txBody>
      </p:sp>
      <p:sp>
        <p:nvSpPr>
          <p:cNvPr id="7193" name="Rectangle 25">
            <a:extLst>
              <a:ext uri="{FF2B5EF4-FFF2-40B4-BE49-F238E27FC236}">
                <a16:creationId xmlns:a16="http://schemas.microsoft.com/office/drawing/2014/main" id="{9584F7FE-41BB-4C43-8A9C-A57BB5FA07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List the key benefits of the project.</a:t>
            </a:r>
          </a:p>
          <a:p>
            <a:r>
              <a:rPr lang="en-US" altLang="en-US"/>
              <a:t>Begin with the most important benefit.</a:t>
            </a:r>
          </a:p>
        </p:txBody>
      </p:sp>
      <p:grpSp>
        <p:nvGrpSpPr>
          <p:cNvPr id="9" name="Group 8" descr="date, website, page number">
            <a:extLst>
              <a:ext uri="{FF2B5EF4-FFF2-40B4-BE49-F238E27FC236}">
                <a16:creationId xmlns:a16="http://schemas.microsoft.com/office/drawing/2014/main" id="{0F03F8FF-3F50-4D9B-90AC-BC7DE535DFE9}"/>
              </a:ext>
            </a:extLst>
          </p:cNvPr>
          <p:cNvGrpSpPr/>
          <p:nvPr/>
        </p:nvGrpSpPr>
        <p:grpSpPr>
          <a:xfrm>
            <a:off x="4648200" y="6552527"/>
            <a:ext cx="4153269" cy="228600"/>
            <a:chOff x="4648200" y="6552527"/>
            <a:chExt cx="4153269" cy="228600"/>
          </a:xfrm>
        </p:grpSpPr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4FFE4A9F-C5CF-49E8-92EC-664F004AB5E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305800" y="6552527"/>
              <a:ext cx="495669" cy="22860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fld id="{2757A297-25DA-4E2C-BAB7-44199D986FBE}" type="slidenum">
                <a:rPr lang="en-US" altLang="en-US" sz="1200" smtClean="0">
                  <a:solidFill>
                    <a:schemeClr val="accent5"/>
                  </a:solidFill>
                  <a:latin typeface="+mj-lt"/>
                </a:rPr>
                <a:pPr algn="r"/>
                <a:t>10</a:t>
              </a:fld>
              <a:endParaRPr lang="en-US" altLang="en-US" sz="12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897AF979-F418-49B0-8C06-4AE1C9658D6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76884" y="6553200"/>
              <a:ext cx="1619432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www.website.com</a:t>
              </a: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E0D74218-93DB-44CE-9CC3-B1ECEDF8CBF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48200" y="6552527"/>
              <a:ext cx="1185999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01/01/2018</a:t>
              </a:r>
            </a:p>
          </p:txBody>
        </p:sp>
      </p:grpSp>
      <p:grpSp>
        <p:nvGrpSpPr>
          <p:cNvPr id="13" name="Group 12" descr="rectangle and images">
            <a:extLst>
              <a:ext uri="{FF2B5EF4-FFF2-40B4-BE49-F238E27FC236}">
                <a16:creationId xmlns:a16="http://schemas.microsoft.com/office/drawing/2014/main" id="{DE82A038-A10C-4D10-92A1-14A178BC6AC2}"/>
              </a:ext>
            </a:extLst>
          </p:cNvPr>
          <p:cNvGrpSpPr/>
          <p:nvPr/>
        </p:nvGrpSpPr>
        <p:grpSpPr>
          <a:xfrm>
            <a:off x="533400" y="3200400"/>
            <a:ext cx="8153399" cy="1618310"/>
            <a:chOff x="533400" y="3107319"/>
            <a:chExt cx="8153399" cy="16183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1FED23-3496-4E95-9591-510EFB2C135D}"/>
                </a:ext>
              </a:extLst>
            </p:cNvPr>
            <p:cNvSpPr/>
            <p:nvPr/>
          </p:nvSpPr>
          <p:spPr bwMode="auto">
            <a:xfrm>
              <a:off x="533400" y="3115700"/>
              <a:ext cx="990600" cy="160992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5" name="Picture 14" descr="office inside, people">
              <a:extLst>
                <a:ext uri="{FF2B5EF4-FFF2-40B4-BE49-F238E27FC236}">
                  <a16:creationId xmlns:a16="http://schemas.microsoft.com/office/drawing/2014/main" id="{16F4F5D6-65C7-4071-B760-C28F48895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3115701"/>
              <a:ext cx="1867746" cy="160992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E05824-1B77-4BFD-9F70-B2C4033A5CA1}"/>
                </a:ext>
              </a:extLst>
            </p:cNvPr>
            <p:cNvSpPr/>
            <p:nvPr/>
          </p:nvSpPr>
          <p:spPr bwMode="auto">
            <a:xfrm>
              <a:off x="3544146" y="3115700"/>
              <a:ext cx="1180254" cy="160992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7" name="Picture 16" descr="working on laptop">
              <a:extLst>
                <a:ext uri="{FF2B5EF4-FFF2-40B4-BE49-F238E27FC236}">
                  <a16:creationId xmlns:a16="http://schemas.microsoft.com/office/drawing/2014/main" id="{28B0DB08-4AEA-44EE-89E3-9134B356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3115700"/>
              <a:ext cx="1033821" cy="160992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BBB51E-6BF6-4071-9872-1C4405EFC930}"/>
                </a:ext>
              </a:extLst>
            </p:cNvPr>
            <p:cNvSpPr/>
            <p:nvPr/>
          </p:nvSpPr>
          <p:spPr bwMode="auto">
            <a:xfrm>
              <a:off x="5910621" y="3107319"/>
              <a:ext cx="2776178" cy="1609927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ADDE8F7-9DCB-45E6-B003-06F57390BC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4813699"/>
            <a:ext cx="3943165" cy="1763915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29E486C-0141-4B91-8149-DE812A50B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3634" y="4819356"/>
            <a:ext cx="3943165" cy="1752600"/>
          </a:xfrm>
        </p:spPr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pic>
        <p:nvPicPr>
          <p:cNvPr id="19" name="Picture 2" descr="Image result for quora">
            <a:extLst>
              <a:ext uri="{FF2B5EF4-FFF2-40B4-BE49-F238E27FC236}">
                <a16:creationId xmlns:a16="http://schemas.microsoft.com/office/drawing/2014/main" id="{2AC2133D-E45F-4270-92B4-28B80AE51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079DF69-E810-4E9A-A517-51F82D4D60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Endorsements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773DEBF-6830-42F0-AFF0-CB8EAA851F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1066800"/>
          </a:xfrm>
        </p:spPr>
        <p:txBody>
          <a:bodyPr/>
          <a:lstStyle/>
          <a:p>
            <a:r>
              <a:rPr lang="en-US" altLang="en-US"/>
              <a:t>List endorsements from individuals or organizations, if available.</a:t>
            </a:r>
          </a:p>
        </p:txBody>
      </p:sp>
      <p:grpSp>
        <p:nvGrpSpPr>
          <p:cNvPr id="7" name="Group 6" descr="date, website, page number">
            <a:extLst>
              <a:ext uri="{FF2B5EF4-FFF2-40B4-BE49-F238E27FC236}">
                <a16:creationId xmlns:a16="http://schemas.microsoft.com/office/drawing/2014/main" id="{DAC4C686-287D-4936-8CF8-72DE1A363280}"/>
              </a:ext>
            </a:extLst>
          </p:cNvPr>
          <p:cNvGrpSpPr/>
          <p:nvPr/>
        </p:nvGrpSpPr>
        <p:grpSpPr>
          <a:xfrm>
            <a:off x="4648200" y="6552527"/>
            <a:ext cx="4153269" cy="228600"/>
            <a:chOff x="4648200" y="6552527"/>
            <a:chExt cx="4153269" cy="228600"/>
          </a:xfrm>
        </p:grpSpPr>
        <p:sp>
          <p:nvSpPr>
            <p:cNvPr id="6" name="Rectangle 18">
              <a:extLst>
                <a:ext uri="{FF2B5EF4-FFF2-40B4-BE49-F238E27FC236}">
                  <a16:creationId xmlns:a16="http://schemas.microsoft.com/office/drawing/2014/main" id="{E19711E5-9303-417E-9EB0-BA956518A1B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305800" y="6552527"/>
              <a:ext cx="495669" cy="22860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fld id="{2757A297-25DA-4E2C-BAB7-44199D986FBE}" type="slidenum">
                <a:rPr lang="en-US" altLang="en-US" sz="1200" smtClean="0">
                  <a:solidFill>
                    <a:schemeClr val="accent5"/>
                  </a:solidFill>
                  <a:latin typeface="+mj-lt"/>
                </a:rPr>
                <a:pPr algn="r"/>
                <a:t>11</a:t>
              </a:fld>
              <a:endParaRPr lang="en-US" altLang="en-US" sz="12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D6757E70-6F66-44E1-96E8-47A4A988251C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76884" y="6553200"/>
              <a:ext cx="1619432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www.website.com</a:t>
              </a:r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0E772A9C-2FD3-4D94-82F0-5504ECC31F1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48200" y="6552527"/>
              <a:ext cx="1185999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01/01/2018</a:t>
              </a:r>
            </a:p>
          </p:txBody>
        </p:sp>
      </p:grpSp>
      <p:grpSp>
        <p:nvGrpSpPr>
          <p:cNvPr id="21" name="Group 20" descr="rectangle and images">
            <a:extLst>
              <a:ext uri="{FF2B5EF4-FFF2-40B4-BE49-F238E27FC236}">
                <a16:creationId xmlns:a16="http://schemas.microsoft.com/office/drawing/2014/main" id="{BC1FA16A-7939-40AC-8528-45920C8F2797}"/>
              </a:ext>
            </a:extLst>
          </p:cNvPr>
          <p:cNvGrpSpPr/>
          <p:nvPr/>
        </p:nvGrpSpPr>
        <p:grpSpPr>
          <a:xfrm>
            <a:off x="533400" y="3107319"/>
            <a:ext cx="8153399" cy="1618310"/>
            <a:chOff x="533400" y="3107319"/>
            <a:chExt cx="8153399" cy="16183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A351C3-A770-467E-9504-253B0E06415D}"/>
                </a:ext>
              </a:extLst>
            </p:cNvPr>
            <p:cNvSpPr/>
            <p:nvPr/>
          </p:nvSpPr>
          <p:spPr bwMode="auto">
            <a:xfrm>
              <a:off x="533400" y="3115700"/>
              <a:ext cx="990600" cy="1609927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4" name="Picture 13" descr="office inside, people">
              <a:extLst>
                <a:ext uri="{FF2B5EF4-FFF2-40B4-BE49-F238E27FC236}">
                  <a16:creationId xmlns:a16="http://schemas.microsoft.com/office/drawing/2014/main" id="{D04BFF7E-5D62-4A99-B8B1-DDEEBA7A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3115701"/>
              <a:ext cx="1867746" cy="1609928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D2140B-4C38-4B22-BA2C-90C710E35A36}"/>
                </a:ext>
              </a:extLst>
            </p:cNvPr>
            <p:cNvSpPr/>
            <p:nvPr/>
          </p:nvSpPr>
          <p:spPr bwMode="auto">
            <a:xfrm>
              <a:off x="3544146" y="3115700"/>
              <a:ext cx="1180254" cy="160992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0" name="Picture 19" descr="working on laptop">
              <a:extLst>
                <a:ext uri="{FF2B5EF4-FFF2-40B4-BE49-F238E27FC236}">
                  <a16:creationId xmlns:a16="http://schemas.microsoft.com/office/drawing/2014/main" id="{38BA11B4-930A-4E62-AAC8-FBD3F92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3115700"/>
              <a:ext cx="1033821" cy="160992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B8E3EA-8591-4BBD-9735-F909486D23D8}"/>
                </a:ext>
              </a:extLst>
            </p:cNvPr>
            <p:cNvSpPr/>
            <p:nvPr/>
          </p:nvSpPr>
          <p:spPr bwMode="auto">
            <a:xfrm>
              <a:off x="5910621" y="3107319"/>
              <a:ext cx="2776178" cy="1609927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solidFill>
                  <a:schemeClr val="bg2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2C20DCAC-A29A-4EAD-BDB5-8FE2DDD51F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4813699"/>
            <a:ext cx="3943165" cy="1763915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5CB26632-66F7-4438-89BB-272B05FC3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3634" y="4819356"/>
            <a:ext cx="3943165" cy="1752600"/>
          </a:xfrm>
        </p:spPr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ED2102B-834D-4DF7-A4CC-C6A08C301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905000"/>
            <a:ext cx="8229600" cy="1371600"/>
          </a:xfrm>
        </p:spPr>
        <p:txBody>
          <a:bodyPr/>
          <a:lstStyle/>
          <a:p>
            <a:pPr algn="ctr"/>
            <a:r>
              <a:rPr lang="en-US" altLang="en-US"/>
              <a:t>Questions?</a:t>
            </a:r>
          </a:p>
        </p:txBody>
      </p:sp>
      <p:grpSp>
        <p:nvGrpSpPr>
          <p:cNvPr id="6" name="Group 5" descr="date, website, page number">
            <a:extLst>
              <a:ext uri="{FF2B5EF4-FFF2-40B4-BE49-F238E27FC236}">
                <a16:creationId xmlns:a16="http://schemas.microsoft.com/office/drawing/2014/main" id="{992F4DFE-170D-41DC-BBF9-209C72D09AF9}"/>
              </a:ext>
            </a:extLst>
          </p:cNvPr>
          <p:cNvGrpSpPr/>
          <p:nvPr/>
        </p:nvGrpSpPr>
        <p:grpSpPr>
          <a:xfrm>
            <a:off x="4648200" y="6552527"/>
            <a:ext cx="4153269" cy="228600"/>
            <a:chOff x="4648200" y="6552527"/>
            <a:chExt cx="4153269" cy="228600"/>
          </a:xfrm>
        </p:grpSpPr>
        <p:sp>
          <p:nvSpPr>
            <p:cNvPr id="7" name="Rectangle 18">
              <a:extLst>
                <a:ext uri="{FF2B5EF4-FFF2-40B4-BE49-F238E27FC236}">
                  <a16:creationId xmlns:a16="http://schemas.microsoft.com/office/drawing/2014/main" id="{92D3AF5D-1ECD-4063-8D47-3319097CC9D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305800" y="6552527"/>
              <a:ext cx="495669" cy="22860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fld id="{2757A297-25DA-4E2C-BAB7-44199D986FBE}" type="slidenum">
                <a:rPr lang="en-US" altLang="en-US" sz="1200" smtClean="0">
                  <a:solidFill>
                    <a:schemeClr val="accent5"/>
                  </a:solidFill>
                  <a:latin typeface="+mj-lt"/>
                </a:rPr>
                <a:pPr algn="r"/>
                <a:t>12</a:t>
              </a:fld>
              <a:endParaRPr lang="en-US" altLang="en-US" sz="12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6F554E4E-652D-4EC9-A8F1-FB981036F32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76884" y="6553200"/>
              <a:ext cx="1619432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www.website.com</a:t>
              </a:r>
            </a:p>
          </p:txBody>
        </p:sp>
        <p:sp>
          <p:nvSpPr>
            <p:cNvPr id="9" name="Rectangle 18">
              <a:extLst>
                <a:ext uri="{FF2B5EF4-FFF2-40B4-BE49-F238E27FC236}">
                  <a16:creationId xmlns:a16="http://schemas.microsoft.com/office/drawing/2014/main" id="{0F8722A7-73A0-4BDC-A9AF-3B857CE419F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48200" y="6552527"/>
              <a:ext cx="1185999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01/01/2018</a:t>
              </a:r>
            </a:p>
          </p:txBody>
        </p:sp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6A902FC-88F5-48AD-90BF-F4E796FA5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7E41-D2AE-40F7-A3B7-C713B927B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2286000"/>
          </a:xfrm>
        </p:spPr>
        <p:txBody>
          <a:bodyPr/>
          <a:lstStyle/>
          <a:p>
            <a:pPr algn="ctr"/>
            <a:r>
              <a:rPr lang="en" dirty="0"/>
              <a:t>“</a:t>
            </a:r>
            <a:r>
              <a:rPr lang="en-US" dirty="0"/>
              <a:t>An </a:t>
            </a:r>
            <a:r>
              <a:rPr lang="en-US" b="1" dirty="0"/>
              <a:t>existential</a:t>
            </a:r>
            <a:r>
              <a:rPr lang="en-US" dirty="0"/>
              <a:t> problem for any major website today is how to handle toxic and divisive content.</a:t>
            </a:r>
            <a:endParaRPr lang="en-AU" dirty="0"/>
          </a:p>
        </p:txBody>
      </p:sp>
      <p:pic>
        <p:nvPicPr>
          <p:cNvPr id="17" name="Picture 4" descr="Image result for quora logo">
            <a:extLst>
              <a:ext uri="{FF2B5EF4-FFF2-40B4-BE49-F238E27FC236}">
                <a16:creationId xmlns:a16="http://schemas.microsoft.com/office/drawing/2014/main" id="{9ED317C5-0E71-442D-810D-E394E33C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4267200"/>
            <a:ext cx="40576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quora">
            <a:extLst>
              <a:ext uri="{FF2B5EF4-FFF2-40B4-BE49-F238E27FC236}">
                <a16:creationId xmlns:a16="http://schemas.microsoft.com/office/drawing/2014/main" id="{88B28B3C-287A-43DA-874D-66A74317E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4DDCD9B8-566C-4B19-8FEC-9A6167BB2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Summary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355EE22-7658-4735-85DE-D050343576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3682752" cy="2286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/>
              <a:t>Data Set 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Total no. of questions: 1.31m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No. of sincere questions: 1.22m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No. of insincere questions: 0.08m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% of insincere questions: 6.19%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Baseline accuracy: 93.8%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E936DFA6-049E-4CD7-9199-C24EAF78E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480" y="1828800"/>
            <a:ext cx="368275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6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Challenges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Large data set, long computation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Imbalanced data set, use F1 Score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0D82129F-D9E0-48A7-BAAF-E1536CCAA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7481"/>
            <a:ext cx="7693161" cy="1034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Arial" panose="020B0604020202020204" pitchFamily="34" charset="0"/>
              <a:buNone/>
              <a:defRPr sz="3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6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Maximise capture rate of insincere questions.</a:t>
            </a:r>
          </a:p>
        </p:txBody>
      </p:sp>
      <p:pic>
        <p:nvPicPr>
          <p:cNvPr id="23" name="Picture 2" descr="Image result for quora">
            <a:extLst>
              <a:ext uri="{FF2B5EF4-FFF2-40B4-BE49-F238E27FC236}">
                <a16:creationId xmlns:a16="http://schemas.microsoft.com/office/drawing/2014/main" id="{9154F689-D477-4C26-AA4B-982781889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B72D8B8-4895-488F-8DB1-B94C71288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067128" cy="1371600"/>
          </a:xfrm>
        </p:spPr>
        <p:txBody>
          <a:bodyPr/>
          <a:lstStyle/>
          <a:p>
            <a:r>
              <a:rPr lang="en-US" altLang="en-US" sz="3600" dirty="0"/>
              <a:t>Base Text Bag of Words NB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EC96DB4-71A4-4C51-98CE-B10D0FA5C5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6088759"/>
            <a:ext cx="8147249" cy="556326"/>
          </a:xfrm>
        </p:spPr>
        <p:txBody>
          <a:bodyPr/>
          <a:lstStyle/>
          <a:p>
            <a:r>
              <a:rPr lang="en-US" sz="1200" b="1" dirty="0"/>
              <a:t>Cleaning</a:t>
            </a:r>
            <a:r>
              <a:rPr lang="en-US" sz="1200" dirty="0"/>
              <a:t>: Remove non-alphabet characters, remove stop-words</a:t>
            </a:r>
          </a:p>
          <a:p>
            <a:r>
              <a:rPr lang="en-US" sz="1200" b="1" dirty="0"/>
              <a:t>Model</a:t>
            </a:r>
            <a:r>
              <a:rPr lang="en-US" sz="1200" dirty="0"/>
              <a:t>:</a:t>
            </a:r>
            <a:r>
              <a:rPr lang="en-US" sz="1200" b="1" dirty="0"/>
              <a:t> </a:t>
            </a:r>
            <a:r>
              <a:rPr lang="en-US" sz="1200" dirty="0" err="1"/>
              <a:t>CountVectorize</a:t>
            </a:r>
            <a:r>
              <a:rPr lang="en-US" sz="1200" dirty="0"/>
              <a:t>, Naïve Bayes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E16916B5-5C9F-4052-BCC4-FA76D546F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3941"/>
            <a:ext cx="9144000" cy="45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2E2D5FF4-08C4-456D-AC96-F2E9237FE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2B7AD1E1-B76D-480E-A8A7-4FE50FE077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715200" cy="1371600"/>
          </a:xfrm>
        </p:spPr>
        <p:txBody>
          <a:bodyPr/>
          <a:lstStyle/>
          <a:p>
            <a:r>
              <a:rPr lang="en-US" altLang="en-US" sz="3600" dirty="0"/>
              <a:t>Lemmatized Bag of Words NB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2504E3-6AAD-4B49-B15E-72410C57C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3941"/>
            <a:ext cx="9144000" cy="45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F66B8860-4C03-41A4-8049-022B2F65A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B336083-268F-43F4-B255-06227F5F6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6088759"/>
            <a:ext cx="8147249" cy="556326"/>
          </a:xfrm>
        </p:spPr>
        <p:txBody>
          <a:bodyPr/>
          <a:lstStyle/>
          <a:p>
            <a:r>
              <a:rPr lang="en-US" sz="1200" b="1" dirty="0"/>
              <a:t>Cleaning</a:t>
            </a:r>
            <a:r>
              <a:rPr lang="en-US" sz="1200" dirty="0"/>
              <a:t>: Remove non-alphabet characters, remove stop-words, lemmatized using </a:t>
            </a:r>
            <a:r>
              <a:rPr lang="en-US" sz="1200" dirty="0" err="1"/>
              <a:t>SpaCy</a:t>
            </a:r>
            <a:r>
              <a:rPr lang="en-US" sz="1200" dirty="0"/>
              <a:t> POS tagging</a:t>
            </a:r>
          </a:p>
          <a:p>
            <a:r>
              <a:rPr lang="en-US" sz="1200" b="1" dirty="0"/>
              <a:t>Model</a:t>
            </a:r>
            <a:r>
              <a:rPr lang="en-US" sz="1200" dirty="0"/>
              <a:t>:</a:t>
            </a:r>
            <a:r>
              <a:rPr lang="en-US" sz="1200" b="1" dirty="0"/>
              <a:t> </a:t>
            </a:r>
            <a:r>
              <a:rPr lang="en-US" sz="1200" dirty="0" err="1"/>
              <a:t>CountVectorize</a:t>
            </a:r>
            <a:r>
              <a:rPr lang="en-US" sz="1200" dirty="0"/>
              <a:t>, Naïve Bayes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B72D8B8-4895-488F-8DB1-B94C71288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499176" cy="1371600"/>
          </a:xfrm>
        </p:spPr>
        <p:txBody>
          <a:bodyPr/>
          <a:lstStyle/>
          <a:p>
            <a:r>
              <a:rPr lang="en-US" altLang="en-US" sz="3600" dirty="0"/>
              <a:t>Identity Label Bag of Words NB</a:t>
            </a:r>
          </a:p>
        </p:txBody>
      </p:sp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2E2D5FF4-08C4-456D-AC96-F2E9237FE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47256FB8-53E9-48CB-A242-9DEBA854B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3941"/>
            <a:ext cx="9144000" cy="455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D5EB34C4-313C-4928-995F-9928927575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6088759"/>
            <a:ext cx="8147249" cy="556326"/>
          </a:xfrm>
        </p:spPr>
        <p:txBody>
          <a:bodyPr/>
          <a:lstStyle/>
          <a:p>
            <a:r>
              <a:rPr lang="en-US" sz="1200" b="1" dirty="0"/>
              <a:t>Cleaning</a:t>
            </a:r>
            <a:r>
              <a:rPr lang="en-US" sz="1200" dirty="0"/>
              <a:t>: Remove non-alphabet characters, remove stop-words</a:t>
            </a:r>
          </a:p>
          <a:p>
            <a:r>
              <a:rPr lang="en-US" sz="1200" b="1" dirty="0"/>
              <a:t>Model</a:t>
            </a:r>
            <a:r>
              <a:rPr lang="en-US" sz="1200" dirty="0"/>
              <a:t>:</a:t>
            </a:r>
            <a:r>
              <a:rPr lang="en-US" sz="1200" b="1" dirty="0"/>
              <a:t> </a:t>
            </a:r>
            <a:r>
              <a:rPr lang="en-US" sz="1200" dirty="0" err="1"/>
              <a:t>CountVectorize</a:t>
            </a:r>
            <a:r>
              <a:rPr lang="en-US" sz="1200" dirty="0"/>
              <a:t>, Naïve Bayes</a:t>
            </a:r>
          </a:p>
        </p:txBody>
      </p:sp>
    </p:spTree>
    <p:extLst>
      <p:ext uri="{BB962C8B-B14F-4D97-AF65-F5344CB8AC3E}">
        <p14:creationId xmlns:p14="http://schemas.microsoft.com/office/powerpoint/2010/main" val="302178136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2B7AD1E1-B76D-480E-A8A7-4FE50FE077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LSTM modelling</a:t>
            </a:r>
          </a:p>
        </p:txBody>
      </p:sp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1F4BD9B7-6E11-4ADC-A0F2-B7A174B50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0554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B72D8B8-4895-488F-8DB1-B94C71288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6779096" cy="1371600"/>
          </a:xfrm>
        </p:spPr>
        <p:txBody>
          <a:bodyPr/>
          <a:lstStyle/>
          <a:p>
            <a:r>
              <a:rPr lang="en-US" altLang="en-US" sz="4000" dirty="0"/>
              <a:t>Word2Vec LSTM Modelling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C32DC144-A15A-4DC4-B7B7-179F0D3956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1800" dirty="0"/>
              <a:t>Remove Non-alphabet characters.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1800" dirty="0"/>
              <a:t>Remove stop-words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1800" dirty="0"/>
          </a:p>
        </p:txBody>
      </p:sp>
      <p:grpSp>
        <p:nvGrpSpPr>
          <p:cNvPr id="9" name="Group 8" descr="date, website, page number">
            <a:extLst>
              <a:ext uri="{FF2B5EF4-FFF2-40B4-BE49-F238E27FC236}">
                <a16:creationId xmlns:a16="http://schemas.microsoft.com/office/drawing/2014/main" id="{E9177E3C-4DEA-4CB4-B119-3A4AEB754329}"/>
              </a:ext>
            </a:extLst>
          </p:cNvPr>
          <p:cNvGrpSpPr/>
          <p:nvPr/>
        </p:nvGrpSpPr>
        <p:grpSpPr>
          <a:xfrm>
            <a:off x="4648200" y="6553200"/>
            <a:ext cx="4153269" cy="228600"/>
            <a:chOff x="4648200" y="6552527"/>
            <a:chExt cx="4153269" cy="228600"/>
          </a:xfrm>
        </p:grpSpPr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63E6D0DD-DFDF-46A1-A70C-CAFDFF730DE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305800" y="6552527"/>
              <a:ext cx="495669" cy="22860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fld id="{2757A297-25DA-4E2C-BAB7-44199D986FBE}" type="slidenum">
                <a:rPr lang="en-US" altLang="en-US" sz="1200" smtClean="0">
                  <a:solidFill>
                    <a:schemeClr val="accent5"/>
                  </a:solidFill>
                  <a:latin typeface="+mj-lt"/>
                </a:rPr>
                <a:pPr algn="r"/>
                <a:t>8</a:t>
              </a:fld>
              <a:endParaRPr lang="en-US" altLang="en-US" sz="12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D0D55B09-209D-4069-8D66-11AA8AC8B73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76884" y="6553200"/>
              <a:ext cx="1619432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www.website.com</a:t>
              </a: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C5C58AE1-6393-46E6-A1F6-E3D541695BC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48200" y="6552527"/>
              <a:ext cx="1185999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01/01/2018</a:t>
              </a:r>
            </a:p>
          </p:txBody>
        </p:sp>
      </p:grp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EC96DB4-71A4-4C51-98CE-B10D0FA5C5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6165304"/>
            <a:ext cx="8147249" cy="412310"/>
          </a:xfrm>
        </p:spPr>
        <p:txBody>
          <a:bodyPr/>
          <a:lstStyle/>
          <a:p>
            <a:r>
              <a:rPr lang="en-US" dirty="0"/>
              <a:t>Cleaning: Remove non-alphabet characters, remove stop-words</a:t>
            </a:r>
          </a:p>
        </p:txBody>
      </p:sp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2E2D5FF4-08C4-456D-AC96-F2E9237FE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1217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2" name="Rectangle 28">
            <a:extLst>
              <a:ext uri="{FF2B5EF4-FFF2-40B4-BE49-F238E27FC236}">
                <a16:creationId xmlns:a16="http://schemas.microsoft.com/office/drawing/2014/main" id="{D87AF58E-4CD4-41B2-897A-D83E86A84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Activation Threshold</a:t>
            </a:r>
          </a:p>
        </p:txBody>
      </p:sp>
      <p:sp>
        <p:nvSpPr>
          <p:cNvPr id="6174" name="Rectangle 30">
            <a:extLst>
              <a:ext uri="{FF2B5EF4-FFF2-40B4-BE49-F238E27FC236}">
                <a16:creationId xmlns:a16="http://schemas.microsoft.com/office/drawing/2014/main" id="{5E1DE85E-558C-4CC7-AD7A-7991F7F645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List proposed work items and resource requirements.</a:t>
            </a:r>
          </a:p>
          <a:p>
            <a:r>
              <a:rPr lang="en-US" altLang="en-US" dirty="0"/>
              <a:t>This section may require several slides.</a:t>
            </a:r>
          </a:p>
        </p:txBody>
      </p:sp>
      <p:grpSp>
        <p:nvGrpSpPr>
          <p:cNvPr id="9" name="Group 8" descr="date, website, page number">
            <a:extLst>
              <a:ext uri="{FF2B5EF4-FFF2-40B4-BE49-F238E27FC236}">
                <a16:creationId xmlns:a16="http://schemas.microsoft.com/office/drawing/2014/main" id="{E33E1113-6003-48D8-84B3-18E1ED549B38}"/>
              </a:ext>
            </a:extLst>
          </p:cNvPr>
          <p:cNvGrpSpPr/>
          <p:nvPr/>
        </p:nvGrpSpPr>
        <p:grpSpPr>
          <a:xfrm>
            <a:off x="4648200" y="6552527"/>
            <a:ext cx="4153269" cy="228600"/>
            <a:chOff x="4648200" y="6552527"/>
            <a:chExt cx="4153269" cy="228600"/>
          </a:xfrm>
        </p:grpSpPr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6226E052-3B0D-4C80-96F5-8298217220F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305800" y="6552527"/>
              <a:ext cx="495669" cy="22860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fld id="{2757A297-25DA-4E2C-BAB7-44199D986FBE}" type="slidenum">
                <a:rPr lang="en-US" altLang="en-US" sz="1200" smtClean="0">
                  <a:solidFill>
                    <a:schemeClr val="accent5"/>
                  </a:solidFill>
                  <a:latin typeface="+mj-lt"/>
                </a:rPr>
                <a:pPr algn="r"/>
                <a:t>9</a:t>
              </a:fld>
              <a:endParaRPr lang="en-US" altLang="en-US" sz="12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D6ACA856-BA59-4103-9E78-C5FFBFC5A67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76884" y="6553200"/>
              <a:ext cx="1619432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www.website.com</a:t>
              </a:r>
            </a:p>
          </p:txBody>
        </p:sp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A1B09651-BE35-4754-B680-91414A67738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648200" y="6552527"/>
              <a:ext cx="1185999" cy="227927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sz="1200" dirty="0">
                  <a:solidFill>
                    <a:schemeClr val="accent5"/>
                  </a:solidFill>
                  <a:latin typeface="+mj-lt"/>
                </a:rPr>
                <a:t>01/01/2018</a:t>
              </a:r>
            </a:p>
          </p:txBody>
        </p:sp>
      </p:grp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6CFCA94A-B1F3-44C6-B3C3-EA3264FB9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4813699"/>
            <a:ext cx="3943165" cy="1763915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BCD6EFC6-4730-4AAD-BD54-1BDE815735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3634" y="4819356"/>
            <a:ext cx="3943165" cy="1752600"/>
          </a:xfrm>
        </p:spPr>
        <p:txBody>
          <a:bodyPr/>
          <a:lstStyle/>
          <a:p>
            <a:r>
              <a:rPr lang="en-US" dirty="0"/>
              <a:t>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</a:t>
            </a:r>
          </a:p>
        </p:txBody>
      </p:sp>
      <p:pic>
        <p:nvPicPr>
          <p:cNvPr id="13" name="Picture 2" descr="Image result for quora">
            <a:extLst>
              <a:ext uri="{FF2B5EF4-FFF2-40B4-BE49-F238E27FC236}">
                <a16:creationId xmlns:a16="http://schemas.microsoft.com/office/drawing/2014/main" id="{873E35FB-367A-495C-90FD-682A8C453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60648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False"/>
  <p:tag name="BRANCHTO" val="0"/>
</p:tagLst>
</file>

<file path=ppt/theme/theme1.xml><?xml version="1.0" encoding="utf-8"?>
<a:theme xmlns:a="http://schemas.openxmlformats.org/drawingml/2006/main" name="Pixel">
  <a:themeElements>
    <a:clrScheme name="Custom 33">
      <a:dk1>
        <a:sysClr val="windowText" lastClr="000000"/>
      </a:dk1>
      <a:lt1>
        <a:sysClr val="window" lastClr="FFFFFF"/>
      </a:lt1>
      <a:dk2>
        <a:srgbClr val="304157"/>
      </a:dk2>
      <a:lt2>
        <a:srgbClr val="E7E6E6"/>
      </a:lt2>
      <a:accent1>
        <a:srgbClr val="197883"/>
      </a:accent1>
      <a:accent2>
        <a:srgbClr val="C4600E"/>
      </a:accent2>
      <a:accent3>
        <a:srgbClr val="EF4755"/>
      </a:accent3>
      <a:accent4>
        <a:srgbClr val="FFC000"/>
      </a:accent4>
      <a:accent5>
        <a:srgbClr val="176795"/>
      </a:accent5>
      <a:accent6>
        <a:srgbClr val="C2DBDC"/>
      </a:accent6>
      <a:hlink>
        <a:srgbClr val="F78F2F"/>
      </a:hlink>
      <a:folHlink>
        <a:srgbClr val="F78F2F"/>
      </a:folHlink>
    </a:clrScheme>
    <a:fontScheme name="Custom 3">
      <a:majorFont>
        <a:latin typeface="Franklin Gothic Heavy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5252C8C8-18F8-451E-ABCD-26ED8A4A5C27}" vid="{272DE5B7-E3AA-45A1-B58A-22FF537EE4E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TF06089160</Template>
  <TotalTime>686</TotalTime>
  <Words>486</Words>
  <Application>Microsoft Office PowerPoint</Application>
  <PresentationFormat>On-screen Show (4:3)</PresentationFormat>
  <Paragraphs>64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Franklin Gothic Heavy</vt:lpstr>
      <vt:lpstr>Microsoft Sans Serif</vt:lpstr>
      <vt:lpstr>Open Sans</vt:lpstr>
      <vt:lpstr>Wingdings</vt:lpstr>
      <vt:lpstr>Pixel</vt:lpstr>
      <vt:lpstr>DSI – Capstone Project  Quora Insincere Questions</vt:lpstr>
      <vt:lpstr>Introduction</vt:lpstr>
      <vt:lpstr>Project Summary</vt:lpstr>
      <vt:lpstr>Base Text Bag of Words NB</vt:lpstr>
      <vt:lpstr>Lemmatized Bag of Words NB</vt:lpstr>
      <vt:lpstr>Identity Label Bag of Words NB</vt:lpstr>
      <vt:lpstr>LSTM modelling</vt:lpstr>
      <vt:lpstr>Word2Vec LSTM Modelling</vt:lpstr>
      <vt:lpstr>Activation Threshold</vt:lpstr>
      <vt:lpstr>Conclusion</vt:lpstr>
      <vt:lpstr>Endorsements</vt:lpstr>
      <vt:lpstr>Questions?</vt:lpstr>
    </vt:vector>
  </TitlesOfParts>
  <Manager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 –  Capstone Project  Quora Insincere Questions</dc:title>
  <dc:subject/>
  <dc:creator>Jnaks Huang</dc:creator>
  <cp:keywords/>
  <dc:description/>
  <cp:lastModifiedBy>Jnaks Huang</cp:lastModifiedBy>
  <cp:revision>15</cp:revision>
  <cp:lastPrinted>1601-01-01T00:00:00Z</cp:lastPrinted>
  <dcterms:created xsi:type="dcterms:W3CDTF">2019-02-26T01:33:38Z</dcterms:created>
  <dcterms:modified xsi:type="dcterms:W3CDTF">2019-02-26T12:59:58Z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TC060891601033</vt:lpwstr>
  </property>
</Properties>
</file>